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26"/>
  </p:notesMasterIdLst>
  <p:sldIdLst>
    <p:sldId id="256" r:id="rId4"/>
    <p:sldId id="257" r:id="rId5"/>
    <p:sldId id="258" r:id="rId6"/>
    <p:sldId id="259" r:id="rId7"/>
    <p:sldId id="260" r:id="rId8"/>
    <p:sldId id="277" r:id="rId9"/>
    <p:sldId id="261" r:id="rId10"/>
    <p:sldId id="263" r:id="rId11"/>
    <p:sldId id="264" r:id="rId12"/>
    <p:sldId id="265" r:id="rId13"/>
    <p:sldId id="266" r:id="rId14"/>
    <p:sldId id="267" r:id="rId15"/>
    <p:sldId id="268" r:id="rId16"/>
    <p:sldId id="276" r:id="rId17"/>
    <p:sldId id="269" r:id="rId18"/>
    <p:sldId id="270" r:id="rId19"/>
    <p:sldId id="274" r:id="rId20"/>
    <p:sldId id="262" r:id="rId21"/>
    <p:sldId id="272" r:id="rId22"/>
    <p:sldId id="273" r:id="rId23"/>
    <p:sldId id="275" r:id="rId24"/>
    <p:sldId id="271" r:id="rId2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utor" initials="A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29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jpg>
</file>

<file path=ppt/media/image14.jpg>
</file>

<file path=ppt/media/image15.jpeg>
</file>

<file path=ppt/media/image2.png>
</file>

<file path=ppt/media/image3.png>
</file>

<file path=ppt/media/image4.JP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117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18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19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20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5478C121-5D10-4F30-BC00-E2FAC4B7354B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65514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08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2357B859-8112-4279-8E18-6AC056EB1B40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66628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08556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endParaRPr lang="en-US" sz="1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428C007C-5A96-4AF1-9340-7F384F210D9C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3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14971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08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AC4395D3-D6FF-4B59-96D5-BF90C67CD9F5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4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347451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08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4936216C-0A2E-4C8E-A0F4-418AAB1B0796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5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807553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08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519F864-76B5-4A72-84D9-AC35F1BA8BC9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7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93212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08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B401517-B856-445F-B19A-B32F931FA12F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12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26787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" name="Grafik 37"/>
          <p:cNvPicPr/>
          <p:nvPr/>
        </p:nvPicPr>
        <p:blipFill>
          <a:blip r:embed="rId2"/>
          <a:stretch/>
        </p:blipFill>
        <p:spPr>
          <a:xfrm>
            <a:off x="3602880" y="1604520"/>
            <a:ext cx="4985280" cy="3977280"/>
          </a:xfrm>
          <a:prstGeom prst="rect">
            <a:avLst/>
          </a:prstGeom>
          <a:ln>
            <a:noFill/>
          </a:ln>
        </p:spPr>
      </p:pic>
      <p:pic>
        <p:nvPicPr>
          <p:cNvPr id="39" name="Grafik 38"/>
          <p:cNvPicPr/>
          <p:nvPr/>
        </p:nvPicPr>
        <p:blipFill>
          <a:blip r:embed="rId2"/>
          <a:stretch/>
        </p:blipFill>
        <p:spPr>
          <a:xfrm>
            <a:off x="3602880" y="1604520"/>
            <a:ext cx="498528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295280" y="380880"/>
            <a:ext cx="9600480" cy="52963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6" name="Grafik 75"/>
          <p:cNvPicPr/>
          <p:nvPr/>
        </p:nvPicPr>
        <p:blipFill>
          <a:blip r:embed="rId2"/>
          <a:stretch/>
        </p:blipFill>
        <p:spPr>
          <a:xfrm>
            <a:off x="3602880" y="1604520"/>
            <a:ext cx="4985280" cy="3977280"/>
          </a:xfrm>
          <a:prstGeom prst="rect">
            <a:avLst/>
          </a:prstGeom>
          <a:ln>
            <a:noFill/>
          </a:ln>
        </p:spPr>
      </p:pic>
      <p:pic>
        <p:nvPicPr>
          <p:cNvPr id="77" name="Grafik 76"/>
          <p:cNvPicPr/>
          <p:nvPr/>
        </p:nvPicPr>
        <p:blipFill>
          <a:blip r:embed="rId2"/>
          <a:stretch/>
        </p:blipFill>
        <p:spPr>
          <a:xfrm>
            <a:off x="3602880" y="1604520"/>
            <a:ext cx="498528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subTitle"/>
          </p:nvPr>
        </p:nvSpPr>
        <p:spPr>
          <a:xfrm>
            <a:off x="1295280" y="380880"/>
            <a:ext cx="9600480" cy="52963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4" name="Grafik 113"/>
          <p:cNvPicPr/>
          <p:nvPr/>
        </p:nvPicPr>
        <p:blipFill>
          <a:blip r:embed="rId2"/>
          <a:stretch/>
        </p:blipFill>
        <p:spPr>
          <a:xfrm>
            <a:off x="3602880" y="1604520"/>
            <a:ext cx="4985280" cy="3977280"/>
          </a:xfrm>
          <a:prstGeom prst="rect">
            <a:avLst/>
          </a:prstGeom>
          <a:ln>
            <a:noFill/>
          </a:ln>
        </p:spPr>
      </p:pic>
      <p:pic>
        <p:nvPicPr>
          <p:cNvPr id="115" name="Grafik 114"/>
          <p:cNvPicPr/>
          <p:nvPr/>
        </p:nvPicPr>
        <p:blipFill>
          <a:blip r:embed="rId2"/>
          <a:stretch/>
        </p:blipFill>
        <p:spPr>
          <a:xfrm>
            <a:off x="3602880" y="1604520"/>
            <a:ext cx="498528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1295280" y="380880"/>
            <a:ext cx="9600480" cy="52963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stomShape 1" hidden="1"/>
          <p:cNvSpPr/>
          <p:nvPr/>
        </p:nvSpPr>
        <p:spPr>
          <a:xfrm>
            <a:off x="0" y="6257160"/>
            <a:ext cx="12191400" cy="54000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" name="CustomShape 2" hidden="1"/>
          <p:cNvSpPr/>
          <p:nvPr/>
        </p:nvSpPr>
        <p:spPr>
          <a:xfrm>
            <a:off x="0" y="6257160"/>
            <a:ext cx="12191400" cy="54000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0" y="5888880"/>
            <a:ext cx="12191400" cy="109080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0" y="5888880"/>
            <a:ext cx="12191400" cy="109080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" name="PlaceHolder 5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5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>
            <a:off x="0" y="6257160"/>
            <a:ext cx="12191400" cy="54000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" name="CustomShape 2"/>
          <p:cNvSpPr/>
          <p:nvPr/>
        </p:nvSpPr>
        <p:spPr>
          <a:xfrm>
            <a:off x="0" y="6257160"/>
            <a:ext cx="12191400" cy="54000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0" y="6257160"/>
            <a:ext cx="12191400" cy="54000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9" name="CustomShape 2"/>
          <p:cNvSpPr/>
          <p:nvPr/>
        </p:nvSpPr>
        <p:spPr>
          <a:xfrm>
            <a:off x="0" y="6257160"/>
            <a:ext cx="12191400" cy="54000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0" name="PlaceHolder 3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627480" y="1098000"/>
            <a:ext cx="10057680" cy="274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80000"/>
              </a:lnSpc>
            </a:pPr>
            <a:r>
              <a:rPr lang="en-US" sz="6800" b="1" strike="noStrike" cap="all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Anti-Patterns</a:t>
            </a:r>
            <a:endParaRPr lang="en-US" sz="6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CustomShape 2"/>
          <p:cNvSpPr/>
          <p:nvPr/>
        </p:nvSpPr>
        <p:spPr>
          <a:xfrm>
            <a:off x="7386480" y="6191640"/>
            <a:ext cx="3797280" cy="365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1" strike="noStrike" cap="all" spc="-1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Akymenko Olga TINF15b3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400680" y="366120"/>
            <a:ext cx="96004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3200" b="1" strike="noStrike" cap="all" spc="-1" dirty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magic numbers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CustomShape 2"/>
          <p:cNvSpPr/>
          <p:nvPr/>
        </p:nvSpPr>
        <p:spPr>
          <a:xfrm>
            <a:off x="0" y="90000"/>
            <a:ext cx="360" cy="276120"/>
          </a:xfrm>
          <a:prstGeom prst="rect">
            <a:avLst/>
          </a:prstGeom>
          <a:solidFill>
            <a:srgbClr val="EFF0F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4" name="CustomShape 3"/>
          <p:cNvSpPr/>
          <p:nvPr/>
        </p:nvSpPr>
        <p:spPr>
          <a:xfrm>
            <a:off x="0" y="90000"/>
            <a:ext cx="360" cy="276120"/>
          </a:xfrm>
          <a:prstGeom prst="rect">
            <a:avLst/>
          </a:prstGeom>
          <a:solidFill>
            <a:srgbClr val="EFF0F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aphicFrame>
        <p:nvGraphicFramePr>
          <p:cNvPr id="145" name="Table 4"/>
          <p:cNvGraphicFramePr/>
          <p:nvPr/>
        </p:nvGraphicFramePr>
        <p:xfrm>
          <a:off x="155520" y="1828800"/>
          <a:ext cx="5045400" cy="2225040"/>
        </p:xfrm>
        <a:graphic>
          <a:graphicData uri="http://schemas.openxmlformats.org/drawingml/2006/table">
            <a:tbl>
              <a:tblPr/>
              <a:tblGrid>
                <a:gridCol w="5045400"/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public class Foo {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 public void setPassword(String password) {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     // don't do this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     if (password.length() &gt; 7) {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        </a:t>
                      </a: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throw new InvalidArgumentException("password");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   </a:t>
                      </a: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}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}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}</a:t>
                      </a:r>
                      <a:r>
                        <a:rPr lang="en-US" sz="1400" b="0" strike="noStrike" spc="-1">
                          <a:solidFill>
                            <a:srgbClr val="514A4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"/>
                        </a:rPr>
                        <a:t>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98916E"/>
                      </a:solidFill>
                    </a:lnL>
                    <a:lnR w="12240">
                      <a:solidFill>
                        <a:srgbClr val="98916E"/>
                      </a:solidFill>
                    </a:lnR>
                    <a:lnT w="12240">
                      <a:solidFill>
                        <a:srgbClr val="98916E"/>
                      </a:solidFill>
                    </a:lnT>
                    <a:lnB w="12240">
                      <a:solidFill>
                        <a:srgbClr val="98916E"/>
                      </a:solidFill>
                    </a:lnB>
                    <a:solidFill>
                      <a:srgbClr val="F3DAC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6" name="Table 5"/>
          <p:cNvGraphicFramePr/>
          <p:nvPr/>
        </p:nvGraphicFramePr>
        <p:xfrm>
          <a:off x="5819040" y="1828800"/>
          <a:ext cx="6183000" cy="2319840"/>
        </p:xfrm>
        <a:graphic>
          <a:graphicData uri="http://schemas.openxmlformats.org/drawingml/2006/table">
            <a:tbl>
              <a:tblPr/>
              <a:tblGrid>
                <a:gridCol w="6183000"/>
              </a:tblGrid>
              <a:tr h="23198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public class Foo {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  public static final int MAX_PASSWORD_SIZE = 7;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      public void setPassword(String password) {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         if (password.length() &gt; MAX_PASSWORD_SIZE) {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            throw new InvalidArgumentException("password");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    }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 }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}</a:t>
                      </a:r>
                      <a:r>
                        <a:rPr lang="en-US" sz="14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"/>
                        </a:rPr>
                        <a:t>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98916E"/>
                      </a:solidFill>
                    </a:lnL>
                    <a:lnR w="12240">
                      <a:solidFill>
                        <a:srgbClr val="98916E"/>
                      </a:solidFill>
                    </a:lnR>
                    <a:lnT w="12240">
                      <a:solidFill>
                        <a:srgbClr val="98916E"/>
                      </a:solidFill>
                    </a:lnT>
                    <a:lnB w="12240">
                      <a:solidFill>
                        <a:srgbClr val="98916E"/>
                      </a:solidFill>
                    </a:lnB>
                    <a:solidFill>
                      <a:srgbClr val="C8DCE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1063440" y="611640"/>
            <a:ext cx="9600480" cy="60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3200" b="1" strike="noStrike" cap="all" spc="-1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HarD CODE 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8" name="Grafik 2"/>
          <p:cNvPicPr/>
          <p:nvPr/>
        </p:nvPicPr>
        <p:blipFill>
          <a:blip r:embed="rId2"/>
          <a:stretch/>
        </p:blipFill>
        <p:spPr>
          <a:xfrm>
            <a:off x="1063440" y="1823040"/>
            <a:ext cx="3071520" cy="2595240"/>
          </a:xfrm>
          <a:prstGeom prst="rect">
            <a:avLst/>
          </a:prstGeom>
          <a:ln>
            <a:noFill/>
          </a:ln>
        </p:spPr>
      </p:pic>
      <p:sp>
        <p:nvSpPr>
          <p:cNvPr id="149" name="CustomShape 2"/>
          <p:cNvSpPr/>
          <p:nvPr/>
        </p:nvSpPr>
        <p:spPr>
          <a:xfrm>
            <a:off x="4224240" y="1782360"/>
            <a:ext cx="7848490" cy="265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Hard Code - die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Einführung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einer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Vielzahl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von </a:t>
            </a: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Daten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a</a:t>
            </a: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us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der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Umgebung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</a:p>
          <a:p>
            <a:pPr>
              <a:lnSpc>
                <a:spcPct val="100000"/>
              </a:lnSpc>
            </a:pP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in 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die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Umsetzung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Zum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Beispiel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-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verschiedene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Dateipfade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,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die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Namen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der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Prozesse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, </a:t>
            </a:r>
            <a:endParaRPr lang="en-US" sz="2000" b="0" strike="noStrike" spc="-1" dirty="0" smtClean="0">
              <a:solidFill>
                <a:srgbClr val="514A40"/>
              </a:solidFill>
              <a:uFill>
                <a:solidFill>
                  <a:srgbClr val="FFFFFF"/>
                </a:solidFill>
              </a:uFill>
              <a:latin typeface="Cambria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Geräte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und so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weiter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Dieses Anti-Pattern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ist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sehr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eng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mit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magic numbers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verbunden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CustomShape 3"/>
          <p:cNvSpPr/>
          <p:nvPr/>
        </p:nvSpPr>
        <p:spPr>
          <a:xfrm>
            <a:off x="639000" y="5058360"/>
            <a:ext cx="6310440" cy="912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Was ist </a:t>
            </a:r>
            <a:r>
              <a:rPr lang="en-US" sz="3600" b="1" strike="noStrike" spc="-1">
                <a:solidFill>
                  <a:srgbClr val="7030A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d:\proj\tests.dat?</a:t>
            </a:r>
            <a:endParaRPr lang="en-US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976680" y="380880"/>
            <a:ext cx="9600480" cy="72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3200" b="1" strike="noStrike" cap="all" spc="-1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SOFT CODE 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2" name="Grafik 2"/>
          <p:cNvPicPr/>
          <p:nvPr/>
        </p:nvPicPr>
        <p:blipFill>
          <a:blip r:embed="rId3"/>
          <a:stretch/>
        </p:blipFill>
        <p:spPr>
          <a:xfrm>
            <a:off x="976680" y="1735560"/>
            <a:ext cx="3961800" cy="3833280"/>
          </a:xfrm>
          <a:prstGeom prst="rect">
            <a:avLst/>
          </a:prstGeom>
          <a:ln>
            <a:noFill/>
          </a:ln>
        </p:spPr>
      </p:pic>
      <p:sp>
        <p:nvSpPr>
          <p:cNvPr id="153" name="CustomShape 2"/>
          <p:cNvSpPr/>
          <p:nvPr/>
        </p:nvSpPr>
        <p:spPr>
          <a:xfrm>
            <a:off x="5184206" y="1735560"/>
            <a:ext cx="6643033" cy="420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Soft-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Codierung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-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paranoide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Angst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vor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harter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Codierung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Dies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führt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zu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der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Tatsache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,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dass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man Hard Code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vermeidet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und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absolut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alles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eingestellt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werden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kann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Was die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Konfiguration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unglaublich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komplex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und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undurchsichtig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macht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Dieses Anti-Pattern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ist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das</a:t>
            </a:r>
            <a:r>
              <a:rPr lang="en-US" sz="18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G</a:t>
            </a:r>
            <a:r>
              <a:rPr lang="en-US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egenteil</a:t>
            </a:r>
            <a:r>
              <a:rPr lang="en-US" sz="18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von Hard Code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und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ist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auch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gefährlich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514A40"/>
              </a:buClr>
              <a:buFont typeface="Arial"/>
              <a:buChar char="•"/>
            </a:pP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Verbrauch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einer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Menge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von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Ressourcen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514A40"/>
              </a:buClr>
              <a:buFont typeface="Arial"/>
              <a:buChar char="•"/>
            </a:pP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Zusätzliche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Kosten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Bevor 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bestimmte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Aufgabe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gelöst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wird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,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sollte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festgelegt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werden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, was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alles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eingestellt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werden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kann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, und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was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automatisch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konfiguriert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werden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kann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Das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bleibt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dann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konstant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für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verschiedene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Systeme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897840" y="344520"/>
            <a:ext cx="9600480" cy="94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3200" b="1" strike="noStrike" cap="all" spc="-1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Copy and Paste Programming </a:t>
            </a:r>
            <a:r>
              <a:t/>
            </a:r>
            <a:br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5" name="Grafik 2"/>
          <p:cNvPicPr/>
          <p:nvPr/>
        </p:nvPicPr>
        <p:blipFill>
          <a:blip r:embed="rId2"/>
          <a:stretch/>
        </p:blipFill>
        <p:spPr>
          <a:xfrm>
            <a:off x="745560" y="1853640"/>
            <a:ext cx="4231080" cy="2820600"/>
          </a:xfrm>
          <a:prstGeom prst="rect">
            <a:avLst/>
          </a:prstGeom>
          <a:ln>
            <a:noFill/>
          </a:ln>
        </p:spPr>
      </p:pic>
      <p:sp>
        <p:nvSpPr>
          <p:cNvPr id="156" name="CustomShape 2"/>
          <p:cNvSpPr/>
          <p:nvPr/>
        </p:nvSpPr>
        <p:spPr>
          <a:xfrm>
            <a:off x="5411880" y="1371240"/>
            <a:ext cx="6488640" cy="4358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Dieses Anti-Pattern kann zum Folgenden führen:  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514A4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Fehler können mitkopiert werden 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514A4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Die Kopie ist für den neuen Einsatzzweck nicht optimal 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514A4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Der Entwickler reflektiert weniger über sein 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    Programm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514A4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Der Entwickler weiß nicht, was er eigentlich macht.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514A4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Reduzierung der Wartbarkeit des Codes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Anstatt zu kopieren, sollte eine gemeinsame 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Funktion ins Auge gefasst werden.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14380" y="2260600"/>
            <a:ext cx="9600480" cy="2221660"/>
          </a:xfrm>
        </p:spPr>
        <p:txBody>
          <a:bodyPr/>
          <a:lstStyle/>
          <a:p>
            <a:r>
              <a:rPr lang="de-DE" b="1" dirty="0">
                <a:solidFill>
                  <a:schemeClr val="accent6">
                    <a:lumMod val="50000"/>
                  </a:schemeClr>
                </a:solidFill>
              </a:rPr>
              <a:t>Architektur- bzw. Entwurfs-Anti-Pattern</a:t>
            </a:r>
            <a:r>
              <a:rPr lang="de-DE" b="1" dirty="0"/>
              <a:t/>
            </a:r>
            <a:br>
              <a:rPr lang="de-DE" b="1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06235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815595" y="434714"/>
            <a:ext cx="9600480" cy="103998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3200" b="1" strike="noStrike" cap="all" spc="-1" dirty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Spaghetti Code</a:t>
            </a:r>
            <a:r>
              <a:rPr dirty="0"/>
              <a:t/>
            </a:r>
            <a:br>
              <a:rPr dirty="0"/>
            </a:b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8" name="Grafik 2"/>
          <p:cNvPicPr/>
          <p:nvPr/>
        </p:nvPicPr>
        <p:blipFill>
          <a:blip r:embed="rId2"/>
          <a:stretch/>
        </p:blipFill>
        <p:spPr>
          <a:xfrm>
            <a:off x="815595" y="1759509"/>
            <a:ext cx="4085640" cy="2545200"/>
          </a:xfrm>
          <a:prstGeom prst="rect">
            <a:avLst/>
          </a:prstGeom>
          <a:ln>
            <a:noFill/>
          </a:ln>
        </p:spPr>
      </p:pic>
      <p:sp>
        <p:nvSpPr>
          <p:cNvPr id="159" name="CustomShape 2"/>
          <p:cNvSpPr/>
          <p:nvPr/>
        </p:nvSpPr>
        <p:spPr>
          <a:xfrm>
            <a:off x="5341810" y="1759509"/>
            <a:ext cx="6185626" cy="265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Spaghetti code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ist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sehr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kompakte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Systemstruktur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, die von 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Sprungbefehlen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 </a:t>
            </a: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geprägt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ist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, </a:t>
            </a:r>
            <a:endParaRPr lang="en-US" sz="2000" b="0" strike="noStrike" spc="-1" dirty="0" smtClean="0">
              <a:solidFill>
                <a:srgbClr val="514A40"/>
              </a:solidFill>
              <a:uFill>
                <a:solidFill>
                  <a:srgbClr val="FFFFFF"/>
                </a:solidFill>
              </a:uFill>
              <a:latin typeface="Cambria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deren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Kontrollfluss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einem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Topf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Spaghetti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ähnelt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Der Code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ähnelt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einem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 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monolithischen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 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Block 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und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weist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endParaRPr lang="en-US" sz="2000" b="0" strike="noStrike" spc="-1" dirty="0" smtClean="0">
              <a:solidFill>
                <a:srgbClr val="514A40"/>
              </a:solidFill>
              <a:uFill>
                <a:solidFill>
                  <a:srgbClr val="FFFFFF"/>
                </a:solidFill>
              </a:uFill>
              <a:latin typeface="Cambria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eine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besonders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schlechte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Wartbarkeit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und </a:t>
            </a:r>
            <a:endParaRPr lang="en-US" sz="2000" b="0" strike="noStrike" spc="-1" dirty="0" smtClean="0">
              <a:solidFill>
                <a:srgbClr val="514A40"/>
              </a:solidFill>
              <a:uFill>
                <a:solidFill>
                  <a:srgbClr val="FFFFFF"/>
                </a:solidFill>
              </a:uFill>
              <a:latin typeface="Cambria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Wiederverwendbarkeit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auf.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180000" y="470880"/>
            <a:ext cx="9600480" cy="622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3200" b="1" strike="noStrike" cap="all" spc="-1" dirty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Spaghetti Code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161" name="Table 2"/>
          <p:cNvGraphicFramePr/>
          <p:nvPr/>
        </p:nvGraphicFramePr>
        <p:xfrm>
          <a:off x="180000" y="2036520"/>
          <a:ext cx="5749560" cy="2451960"/>
        </p:xfrm>
        <a:graphic>
          <a:graphicData uri="http://schemas.openxmlformats.org/drawingml/2006/table">
            <a:tbl>
              <a:tblPr/>
              <a:tblGrid>
                <a:gridCol w="5749560"/>
              </a:tblGrid>
              <a:tr h="24519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const $element = $('.element');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function _privateMethod () {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   const self = $(this);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   const _internalElement = $('.internal-element');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   let $data = element.data('foo');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//... more logic.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}</a:t>
                      </a:r>
                      <a:endParaRPr lang="en-US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98916E"/>
                      </a:solidFill>
                    </a:lnL>
                    <a:lnR w="12240">
                      <a:solidFill>
                        <a:srgbClr val="98916E"/>
                      </a:solidFill>
                    </a:lnR>
                    <a:lnT w="12240">
                      <a:solidFill>
                        <a:srgbClr val="98916E"/>
                      </a:solidFill>
                    </a:lnT>
                    <a:lnB w="12240">
                      <a:solidFill>
                        <a:srgbClr val="98916E"/>
                      </a:solidFill>
                    </a:lnB>
                    <a:solidFill>
                      <a:srgbClr val="F3DAC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62" name="Table 3"/>
          <p:cNvGraphicFramePr/>
          <p:nvPr/>
        </p:nvGraphicFramePr>
        <p:xfrm>
          <a:off x="6137640" y="2036520"/>
          <a:ext cx="5901840" cy="2451960"/>
        </p:xfrm>
        <a:graphic>
          <a:graphicData uri="http://schemas.openxmlformats.org/drawingml/2006/table">
            <a:tbl>
              <a:tblPr/>
              <a:tblGrid>
                <a:gridCol w="5901840"/>
              </a:tblGrid>
              <a:tr h="24519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514A4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const $element = $('.element');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514A4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function _privateMethod () {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514A4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   const $this = $(this);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514A4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   const $internalElement = $('.internal-element');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514A4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   let elementData = $element.data('foo');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514A4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//... more logic.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514A4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}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98916E"/>
                      </a:solidFill>
                    </a:lnL>
                    <a:lnR w="12240">
                      <a:solidFill>
                        <a:srgbClr val="98916E"/>
                      </a:solidFill>
                    </a:lnR>
                    <a:lnT w="12240">
                      <a:solidFill>
                        <a:srgbClr val="98916E"/>
                      </a:solidFill>
                    </a:lnT>
                    <a:lnB w="12240">
                      <a:solidFill>
                        <a:srgbClr val="98916E"/>
                      </a:solidFill>
                    </a:lnB>
                    <a:solidFill>
                      <a:srgbClr val="C8DCE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98480" y="1879600"/>
            <a:ext cx="9600480" cy="2997200"/>
          </a:xfrm>
        </p:spPr>
        <p:txBody>
          <a:bodyPr/>
          <a:lstStyle/>
          <a:p>
            <a:pPr marL="274320" indent="-227880">
              <a:spcBef>
                <a:spcPts val="1800"/>
              </a:spcBef>
            </a:pPr>
            <a:r>
              <a:rPr lang="en-US" b="1" spc="-1" dirty="0" smtClean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  </a:t>
            </a:r>
            <a:r>
              <a:rPr lang="en-US" b="1" spc="-1" dirty="0" err="1" smtClean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Organisations</a:t>
            </a:r>
            <a:r>
              <a:rPr lang="en-US" b="1" spc="-1" dirty="0" smtClean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-</a:t>
            </a:r>
            <a:r>
              <a:rPr lang="en-US" b="1" spc="-1" dirty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, Management- </a:t>
            </a:r>
            <a:r>
              <a:rPr lang="en-US" b="1" spc="-1" dirty="0" err="1" smtClean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bzw</a:t>
            </a:r>
            <a:r>
              <a:rPr lang="en-US" b="1" spc="-1" dirty="0" smtClean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.</a:t>
            </a:r>
            <a:br>
              <a:rPr lang="en-US" b="1" spc="-1" dirty="0" smtClean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Cambria"/>
              </a:rPr>
            </a:br>
            <a:r>
              <a:rPr lang="en-US" b="1" spc="-1" dirty="0" err="1" smtClean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Prozess</a:t>
            </a:r>
            <a:r>
              <a:rPr lang="en-US" b="1" spc="-1" dirty="0" smtClean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-Anti-Pattern</a:t>
            </a:r>
            <a:r>
              <a:rPr lang="en-US" b="1" spc="-1" dirty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</a:rPr>
              <a:t/>
            </a:r>
            <a:br>
              <a:rPr lang="en-US" b="1" spc="-1" dirty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</a:rPr>
            </a:br>
            <a:r>
              <a:rPr lang="en-US" spc="-1" dirty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</a:rPr>
              <a:t/>
            </a:r>
            <a:br>
              <a:rPr lang="en-US" spc="-1" dirty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</a:rPr>
            </a:br>
            <a:endParaRPr lang="de-DE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89196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550800" y="718560"/>
            <a:ext cx="1101276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b="1" strike="noStrike" cap="all" spc="-1" dirty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Reinventing the </a:t>
            </a:r>
            <a:r>
              <a:rPr lang="en-US" sz="3200" b="1" strike="noStrike" cap="all" spc="-1" dirty="0" smtClean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wheel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4" name="Inhaltsplatzhalter 3"/>
          <p:cNvPicPr/>
          <p:nvPr/>
        </p:nvPicPr>
        <p:blipFill>
          <a:blip r:embed="rId2"/>
          <a:stretch/>
        </p:blipFill>
        <p:spPr>
          <a:xfrm>
            <a:off x="550800" y="1773360"/>
            <a:ext cx="4761360" cy="4048200"/>
          </a:xfrm>
          <a:prstGeom prst="rect">
            <a:avLst/>
          </a:prstGeom>
          <a:ln>
            <a:noFill/>
          </a:ln>
        </p:spPr>
      </p:pic>
      <p:sp>
        <p:nvSpPr>
          <p:cNvPr id="135" name="CustomShape 2"/>
          <p:cNvSpPr/>
          <p:nvPr/>
        </p:nvSpPr>
        <p:spPr>
          <a:xfrm>
            <a:off x="5657760" y="1773360"/>
            <a:ext cx="7211160" cy="3290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Erarbeitung einer (schlechten) Lösung, 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wenn eine gute Lösung bereits existiert.</a:t>
            </a: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 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514A4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Zeitverlust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514A4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Entwicklungsaufwand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514A4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Unreife und teure Software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    (in Vergleich zu der Nutzung der bestehenden Software)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514A4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Abnahme der Effizienz des Programmierers (die neue</a:t>
            </a:r>
            <a:r>
              <a:t/>
            </a:r>
            <a:br/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entdeckte Lösung kann weniger optimal sein oder gar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     nicht gefunden werden)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64282" y="482600"/>
            <a:ext cx="3475918" cy="800100"/>
          </a:xfrm>
        </p:spPr>
        <p:txBody>
          <a:bodyPr/>
          <a:lstStyle/>
          <a:p>
            <a:r>
              <a:rPr lang="en-US" sz="3200" b="1" cap="all" spc="-1" dirty="0" smtClean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Golden hammer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980721"/>
            <a:ext cx="4288761" cy="2896079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5549900" y="1843710"/>
            <a:ext cx="55245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000" dirty="0">
                <a:solidFill>
                  <a:srgbClr val="222222"/>
                </a:solidFill>
                <a:latin typeface="Cambria" panose="02040503050406030204" pitchFamily="18" charset="0"/>
              </a:rPr>
              <a:t>Eine </a:t>
            </a:r>
            <a:r>
              <a:rPr lang="de-DE" altLang="de-DE" sz="2000" i="1" dirty="0">
                <a:solidFill>
                  <a:srgbClr val="222222"/>
                </a:solidFill>
                <a:latin typeface="Cambria" panose="02040503050406030204" pitchFamily="18" charset="0"/>
              </a:rPr>
              <a:t>Wunderwaffe</a:t>
            </a:r>
            <a:r>
              <a:rPr lang="de-DE" altLang="de-DE" sz="2000" dirty="0">
                <a:solidFill>
                  <a:srgbClr val="222222"/>
                </a:solidFill>
                <a:latin typeface="Cambria" panose="02040503050406030204" pitchFamily="18" charset="0"/>
              </a:rPr>
              <a:t> (englisch </a:t>
            </a:r>
            <a:r>
              <a:rPr lang="de-DE" altLang="de-DE" sz="2000" i="1" dirty="0">
                <a:solidFill>
                  <a:srgbClr val="222222"/>
                </a:solidFill>
                <a:latin typeface="Cambria" panose="02040503050406030204" pitchFamily="18" charset="0"/>
              </a:rPr>
              <a:t>Golden </a:t>
            </a:r>
            <a:r>
              <a:rPr lang="de-DE" altLang="de-DE" sz="2000" i="1" dirty="0" err="1">
                <a:solidFill>
                  <a:srgbClr val="222222"/>
                </a:solidFill>
                <a:latin typeface="Cambria" panose="02040503050406030204" pitchFamily="18" charset="0"/>
              </a:rPr>
              <a:t>hammer</a:t>
            </a:r>
            <a:r>
              <a:rPr lang="de-DE" altLang="de-DE" sz="2000" dirty="0">
                <a:solidFill>
                  <a:srgbClr val="222222"/>
                </a:solidFill>
                <a:latin typeface="Cambria" panose="02040503050406030204" pitchFamily="18" charset="0"/>
              </a:rPr>
              <a:t>) ist ein bevorzugter Lösungsweg, der als universell anwendbar angesehen wird</a:t>
            </a:r>
            <a:r>
              <a:rPr lang="de-DE" altLang="de-DE" sz="2000" dirty="0" smtClean="0">
                <a:solidFill>
                  <a:srgbClr val="222222"/>
                </a:solidFill>
                <a:latin typeface="Cambria" panose="02040503050406030204" pitchFamily="18" charset="0"/>
              </a:rPr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de-DE" sz="2000" dirty="0">
              <a:solidFill>
                <a:srgbClr val="222222"/>
              </a:solidFill>
              <a:latin typeface="Cambria" panose="020405030504060302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de-DE" sz="2000" dirty="0" smtClean="0">
              <a:solidFill>
                <a:srgbClr val="222222"/>
              </a:solidFill>
              <a:latin typeface="Cambria" panose="020405030504060302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de-DE" altLang="de-DE" sz="2000" dirty="0">
              <a:latin typeface="Cambria" panose="020405030504060302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de-DE" altLang="de-DE" sz="2000" dirty="0" smtClean="0">
              <a:solidFill>
                <a:srgbClr val="222222"/>
              </a:solidFill>
              <a:latin typeface="Cambria" panose="02040503050406030204" pitchFamily="18" charset="0"/>
              <a:cs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000" i="1" dirty="0" smtClean="0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“</a:t>
            </a:r>
            <a:r>
              <a:rPr lang="de-DE" altLang="de-DE" sz="2000" i="1" dirty="0" err="1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if</a:t>
            </a:r>
            <a:r>
              <a:rPr lang="de-DE" altLang="de-DE" sz="2000" i="1" dirty="0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 all </a:t>
            </a:r>
            <a:r>
              <a:rPr lang="de-DE" altLang="de-DE" sz="2000" i="1" dirty="0" err="1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you</a:t>
            </a:r>
            <a:r>
              <a:rPr lang="de-DE" altLang="de-DE" sz="2000" i="1" dirty="0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de-DE" altLang="de-DE" sz="2000" i="1" dirty="0" err="1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have</a:t>
            </a:r>
            <a:r>
              <a:rPr lang="de-DE" altLang="de-DE" sz="2000" i="1" dirty="0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de-DE" altLang="de-DE" sz="2000" i="1" dirty="0" err="1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is</a:t>
            </a:r>
            <a:r>
              <a:rPr lang="de-DE" altLang="de-DE" sz="2000" i="1" dirty="0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 a </a:t>
            </a:r>
            <a:r>
              <a:rPr lang="de-DE" altLang="de-DE" sz="2000" i="1" dirty="0" err="1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hammer</a:t>
            </a:r>
            <a:r>
              <a:rPr lang="de-DE" altLang="de-DE" sz="2000" i="1" dirty="0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, </a:t>
            </a:r>
            <a:r>
              <a:rPr lang="de-DE" altLang="de-DE" sz="2000" i="1" dirty="0" err="1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everything</a:t>
            </a:r>
            <a:r>
              <a:rPr lang="de-DE" altLang="de-DE" sz="2000" i="1" dirty="0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de-DE" altLang="de-DE" sz="2000" i="1" dirty="0" err="1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looks</a:t>
            </a:r>
            <a:r>
              <a:rPr lang="de-DE" altLang="de-DE" sz="2000" i="1" dirty="0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 like a </a:t>
            </a:r>
            <a:r>
              <a:rPr lang="de-DE" altLang="de-DE" sz="2000" i="1" dirty="0" err="1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nail</a:t>
            </a:r>
            <a:r>
              <a:rPr lang="de-DE" altLang="de-DE" sz="2000" i="1" dirty="0" smtClean="0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.”</a:t>
            </a:r>
            <a:endParaRPr lang="en-US" altLang="de-DE" sz="2000" i="1" dirty="0">
              <a:solidFill>
                <a:srgbClr val="222222"/>
              </a:solidFill>
              <a:latin typeface="Cambria" panose="02040503050406030204" pitchFamily="18" charset="0"/>
              <a:cs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000" i="1" dirty="0" smtClean="0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- </a:t>
            </a:r>
            <a:r>
              <a:rPr lang="de-DE" sz="2000" dirty="0"/>
              <a:t> </a:t>
            </a:r>
            <a:r>
              <a:rPr lang="de-DE" cap="small" dirty="0"/>
              <a:t>Abraham Maslow</a:t>
            </a:r>
            <a:endParaRPr lang="de-DE" altLang="de-DE" i="1" dirty="0">
              <a:solidFill>
                <a:srgbClr val="222222"/>
              </a:solidFill>
              <a:latin typeface="Cambria" panose="020405030504060302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852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1295280" y="344520"/>
            <a:ext cx="9600480" cy="70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3200" b="1" strike="noStrike" cap="all" spc="-1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Anti-Patterns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1295280" y="1285560"/>
            <a:ext cx="9600480" cy="477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lnSpcReduction="10000"/>
          </a:bodyPr>
          <a:lstStyle/>
          <a:p>
            <a:pPr marL="274320" indent="-227880">
              <a:lnSpc>
                <a:spcPct val="10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Was sind Anti-Patterns. Welche Rolle spielen sie in der Softwareentwicklung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10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Kategorisierung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10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Accidental complexity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10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Reinventing the wheel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10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Boat anchors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10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Magic numbers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10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Hard code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10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Soft code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10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Copy and Paste Programming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10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Spaghetti code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800"/>
              </a:spcBef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  <a:spcBef>
                <a:spcPts val="1800"/>
              </a:spcBef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  <a:spcBef>
                <a:spcPts val="1800"/>
              </a:spcBef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">
              <a:lnSpc>
                <a:spcPct val="90000"/>
              </a:lnSpc>
              <a:spcBef>
                <a:spcPts val="1800"/>
              </a:spcBef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64282" y="482600"/>
            <a:ext cx="6358818" cy="673100"/>
          </a:xfrm>
        </p:spPr>
        <p:txBody>
          <a:bodyPr/>
          <a:lstStyle/>
          <a:p>
            <a:r>
              <a:rPr lang="en-US" sz="3200" b="1" cap="all" spc="-1" dirty="0" smtClean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Mushroom management</a:t>
            </a:r>
            <a:r>
              <a:rPr lang="de-DE" sz="3200" b="1" dirty="0"/>
              <a:t/>
            </a:r>
            <a:br>
              <a:rPr lang="de-DE" sz="3200" b="1" dirty="0"/>
            </a:b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5232400" y="1155700"/>
            <a:ext cx="6489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sz="2000" dirty="0">
                <a:latin typeface="Cambria" panose="02040503050406030204" pitchFamily="18" charset="0"/>
              </a:rPr>
              <a:t>Beim </a:t>
            </a:r>
            <a:r>
              <a:rPr lang="de-DE" sz="2000" i="1" dirty="0" err="1">
                <a:latin typeface="Cambria" panose="02040503050406030204" pitchFamily="18" charset="0"/>
              </a:rPr>
              <a:t>Mushroom</a:t>
            </a:r>
            <a:r>
              <a:rPr lang="de-DE" sz="2000" i="1" dirty="0">
                <a:latin typeface="Cambria" panose="02040503050406030204" pitchFamily="18" charset="0"/>
              </a:rPr>
              <a:t> </a:t>
            </a:r>
            <a:r>
              <a:rPr lang="de-DE" sz="2000" i="1" dirty="0" err="1">
                <a:latin typeface="Cambria" panose="02040503050406030204" pitchFamily="18" charset="0"/>
              </a:rPr>
              <a:t>management</a:t>
            </a:r>
            <a:r>
              <a:rPr lang="de-DE" sz="2000" dirty="0">
                <a:latin typeface="Cambria" panose="02040503050406030204" pitchFamily="18" charset="0"/>
              </a:rPr>
              <a:t> werden Mitarbeiter uninformiert und klein gehalten.</a:t>
            </a:r>
            <a:endParaRPr lang="en-US" altLang="de-DE" sz="2000" dirty="0">
              <a:solidFill>
                <a:srgbClr val="222222"/>
              </a:solidFill>
              <a:latin typeface="Cambria" panose="020405030504060302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de-DE" sz="2000" dirty="0" smtClean="0">
              <a:solidFill>
                <a:srgbClr val="222222"/>
              </a:solidFill>
              <a:latin typeface="Cambria" panose="020405030504060302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de-DE" altLang="de-DE" sz="2000" dirty="0">
              <a:latin typeface="Cambria" panose="020405030504060302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de-DE" altLang="de-DE" sz="2000" dirty="0" smtClean="0">
              <a:solidFill>
                <a:srgbClr val="222222"/>
              </a:solidFill>
              <a:latin typeface="Cambria" panose="02040503050406030204" pitchFamily="18" charset="0"/>
              <a:cs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i="1" dirty="0">
                <a:latin typeface="Cambria" panose="02040503050406030204" pitchFamily="18" charset="0"/>
              </a:rPr>
              <a:t>“Keep them in the dark and feed them full of shit.”</a:t>
            </a:r>
            <a:endParaRPr lang="de-DE" altLang="de-DE" i="1" dirty="0">
              <a:solidFill>
                <a:srgbClr val="222222"/>
              </a:solidFill>
              <a:latin typeface="Cambria" panose="02040503050406030204" pitchFamily="18" charset="0"/>
              <a:cs typeface="Arial" panose="020B0604020202020204" pitchFamily="34" charset="0"/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282" y="1155700"/>
            <a:ext cx="3295650" cy="4350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9478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64282" y="482600"/>
            <a:ext cx="6358818" cy="673100"/>
          </a:xfrm>
        </p:spPr>
        <p:txBody>
          <a:bodyPr/>
          <a:lstStyle/>
          <a:p>
            <a:r>
              <a:rPr lang="en-US" sz="3200" b="1" cap="all" spc="-1" dirty="0" smtClean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single head of knowledge</a:t>
            </a:r>
            <a:r>
              <a:rPr lang="de-DE" sz="3200" b="1" dirty="0"/>
              <a:t/>
            </a:r>
            <a:br>
              <a:rPr lang="de-DE" sz="3200" b="1" dirty="0"/>
            </a:b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5232400" y="1155700"/>
            <a:ext cx="64897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latin typeface="Cambria" panose="02040503050406030204" pitchFamily="18" charset="0"/>
              </a:rPr>
              <a:t>Ein </a:t>
            </a:r>
            <a:r>
              <a:rPr lang="de-DE" sz="2000" i="1" dirty="0">
                <a:latin typeface="Cambria" panose="02040503050406030204" pitchFamily="18" charset="0"/>
              </a:rPr>
              <a:t>Single </a:t>
            </a:r>
            <a:r>
              <a:rPr lang="de-DE" sz="2000" i="1" dirty="0" err="1">
                <a:latin typeface="Cambria" panose="02040503050406030204" pitchFamily="18" charset="0"/>
              </a:rPr>
              <a:t>head</a:t>
            </a:r>
            <a:r>
              <a:rPr lang="de-DE" sz="2000" i="1" dirty="0">
                <a:latin typeface="Cambria" panose="02040503050406030204" pitchFamily="18" charset="0"/>
              </a:rPr>
              <a:t> </a:t>
            </a:r>
            <a:r>
              <a:rPr lang="de-DE" sz="2000" i="1" dirty="0" err="1">
                <a:latin typeface="Cambria" panose="02040503050406030204" pitchFamily="18" charset="0"/>
              </a:rPr>
              <a:t>of</a:t>
            </a:r>
            <a:r>
              <a:rPr lang="de-DE" sz="2000" i="1" dirty="0">
                <a:latin typeface="Cambria" panose="02040503050406030204" pitchFamily="18" charset="0"/>
              </a:rPr>
              <a:t> </a:t>
            </a:r>
            <a:r>
              <a:rPr lang="de-DE" sz="2000" i="1" dirty="0" err="1">
                <a:latin typeface="Cambria" panose="02040503050406030204" pitchFamily="18" charset="0"/>
              </a:rPr>
              <a:t>knowledge</a:t>
            </a:r>
            <a:r>
              <a:rPr lang="de-DE" sz="2000" dirty="0">
                <a:latin typeface="Cambria" panose="02040503050406030204" pitchFamily="18" charset="0"/>
              </a:rPr>
              <a:t> ist ein Individuum, welches zu einer Software, einem Werkzeug oder einem anderen eingesetzten Medium, als einziges unternehmensweit das Wissen besitzt. Dies zeugt häufig </a:t>
            </a:r>
            <a:r>
              <a:rPr lang="de-DE" sz="2000" dirty="0" smtClean="0">
                <a:latin typeface="Cambria" panose="02040503050406030204" pitchFamily="18" charset="0"/>
              </a:rPr>
              <a:t>von fehlendem</a:t>
            </a:r>
            <a:r>
              <a:rPr lang="de-DE" sz="2000" dirty="0">
                <a:latin typeface="Cambria" panose="02040503050406030204" pitchFamily="18" charset="0"/>
              </a:rPr>
              <a:t> Wissensmanagement, mangelndem Austausch zwischen den Kollegen oder Defiziten in der Organisation, kann aber auch von dem Individuum bewusst angestrebt worden sein</a:t>
            </a:r>
            <a:r>
              <a:rPr lang="de-DE" sz="2000" dirty="0" smtClean="0">
                <a:latin typeface="Cambria" panose="02040503050406030204" pitchFamily="18" charset="0"/>
              </a:rPr>
              <a:t>.</a:t>
            </a:r>
          </a:p>
          <a:p>
            <a:endParaRPr lang="de-DE" sz="2000" dirty="0">
              <a:latin typeface="Cambria" panose="02040503050406030204" pitchFamily="18" charset="0"/>
            </a:endParaRPr>
          </a:p>
          <a:p>
            <a:r>
              <a:rPr lang="de-DE" sz="2000" dirty="0">
                <a:latin typeface="Cambria" panose="02040503050406030204" pitchFamily="18" charset="0"/>
              </a:rPr>
              <a:t>Wenn das Individuum die Unternehmung verlässt, nimmt es bildlich gesprochen das Wissen mit, was für die Unternehmung sehr gefährlich ist.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de-DE" altLang="de-DE" i="1" dirty="0">
              <a:solidFill>
                <a:srgbClr val="222222"/>
              </a:solidFill>
              <a:latin typeface="Cambria" panose="02040503050406030204" pitchFamily="18" charset="0"/>
              <a:cs typeface="Arial" panose="020B0604020202020204" pitchFamily="34" charset="0"/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783" y="2233851"/>
            <a:ext cx="4559754" cy="256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0616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54046" y="2449522"/>
            <a:ext cx="9278911" cy="1142280"/>
          </a:xfrm>
        </p:spPr>
        <p:txBody>
          <a:bodyPr/>
          <a:lstStyle/>
          <a:p>
            <a:r>
              <a:rPr lang="en-US" b="1" cap="all" spc="-1" dirty="0" err="1" smtClean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Danke</a:t>
            </a:r>
            <a:r>
              <a:rPr lang="en-US" b="1" cap="all" spc="-1" dirty="0" smtClean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 </a:t>
            </a:r>
            <a:r>
              <a:rPr lang="en-US" b="1" cap="all" spc="-1" dirty="0" err="1" smtClean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für</a:t>
            </a:r>
            <a:r>
              <a:rPr lang="en-US" b="1" cap="all" spc="-1" dirty="0" smtClean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 die </a:t>
            </a:r>
            <a:r>
              <a:rPr lang="en-US" b="1" cap="all" spc="-1" dirty="0" err="1" smtClean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aufmerksamkeit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91763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1295280" y="380880"/>
            <a:ext cx="96004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3200" b="1" strike="noStrike" cap="all" spc="-1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Anti-patterns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CustomShape 2"/>
          <p:cNvSpPr/>
          <p:nvPr/>
        </p:nvSpPr>
        <p:spPr>
          <a:xfrm>
            <a:off x="1295280" y="1828800"/>
            <a:ext cx="9600480" cy="411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45720">
              <a:lnSpc>
                <a:spcPct val="150000"/>
              </a:lnSpc>
              <a:spcBef>
                <a:spcPts val="1800"/>
              </a:spcBef>
            </a:pPr>
            <a:r>
              <a:rPr lang="en-US" sz="24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Ein </a:t>
            </a:r>
            <a:r>
              <a:rPr lang="en-US" sz="2400" b="1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Anti-Pattern</a:t>
            </a:r>
            <a:r>
              <a:rPr lang="en-US" sz="24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 ist ein Oberbegriff für Verhaltensmuster, die speziell in der Softwareentwicklung anzutreffen sind, etwas allgemeiner aber auch auf ganze Organisationen übertragbar sind. Anti-Pattern steht hierbei für einen </a:t>
            </a:r>
            <a:r>
              <a:rPr lang="en-US" sz="2400" b="0" i="1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schlechten</a:t>
            </a:r>
            <a:r>
              <a:rPr lang="en-US" sz="24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 oder mindestens ungünstigen Lösungsansatz und bildet damit das Gegenstück zum Design Pattern, welches allgemein übliche, gute und bewährte Problemlösungsansätze beschreibt.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1295280" y="380880"/>
            <a:ext cx="96004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3200" b="1" strike="noStrike" cap="all" spc="-1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Kategorisierung</a:t>
            </a:r>
            <a:r>
              <a:t/>
            </a:r>
            <a:br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CustomShape 2"/>
          <p:cNvSpPr/>
          <p:nvPr/>
        </p:nvSpPr>
        <p:spPr>
          <a:xfrm>
            <a:off x="1295280" y="1828800"/>
            <a:ext cx="9600480" cy="411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74320" indent="-22788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200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Projektmanagement</a:t>
            </a:r>
            <a:r>
              <a:rPr lang="en-US" sz="200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-Anti-Pattern</a:t>
            </a:r>
            <a:endParaRPr lang="en-US" sz="20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2000" b="1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Architektur</a:t>
            </a:r>
            <a:r>
              <a:rPr lang="en-US" sz="2000" b="1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- </a:t>
            </a:r>
            <a:r>
              <a:rPr lang="en-US" sz="2000" b="1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bzw</a:t>
            </a:r>
            <a:r>
              <a:rPr lang="en-US" sz="2000" b="1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. </a:t>
            </a:r>
            <a:r>
              <a:rPr lang="en-US" sz="2000" b="1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Entwurfs</a:t>
            </a:r>
            <a:r>
              <a:rPr lang="en-US" sz="2000" b="1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-Anti-Pattern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2000" b="1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Programmierungs</a:t>
            </a:r>
            <a:r>
              <a:rPr lang="en-US" sz="2000" b="1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-Anti-Pattern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2000" b="1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Organisations</a:t>
            </a:r>
            <a:r>
              <a:rPr lang="en-US" sz="2000" b="1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-, Management- </a:t>
            </a:r>
            <a:r>
              <a:rPr lang="en-US" sz="2000" b="1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bzw</a:t>
            </a:r>
            <a:r>
              <a:rPr lang="en-US" sz="2000" b="1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. </a:t>
            </a:r>
            <a:r>
              <a:rPr lang="en-US" sz="2000" b="1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Prozess</a:t>
            </a:r>
            <a:r>
              <a:rPr lang="en-US" sz="2000" b="1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-Anti-Pattern</a:t>
            </a:r>
            <a:endParaRPr lang="en-US" sz="20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  <a:spcBef>
                <a:spcPts val="1800"/>
              </a:spcBef>
            </a:pP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600" y="0"/>
            <a:ext cx="4597400" cy="6111838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9480" y="2489080"/>
            <a:ext cx="9600480" cy="1142280"/>
          </a:xfrm>
        </p:spPr>
        <p:txBody>
          <a:bodyPr/>
          <a:lstStyle/>
          <a:p>
            <a:r>
              <a:rPr lang="de-DE" b="1" dirty="0">
                <a:solidFill>
                  <a:schemeClr val="accent6">
                    <a:lumMod val="50000"/>
                  </a:schemeClr>
                </a:solidFill>
              </a:rPr>
              <a:t>Programmierungs-Anti-Pattern</a:t>
            </a:r>
            <a:br>
              <a:rPr lang="de-DE" b="1" dirty="0">
                <a:solidFill>
                  <a:schemeClr val="accent6">
                    <a:lumMod val="50000"/>
                  </a:schemeClr>
                </a:solidFill>
              </a:rPr>
            </a:br>
            <a:endParaRPr lang="de-DE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744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420840" y="349200"/>
            <a:ext cx="11165400" cy="775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b="1" strike="noStrike" cap="all" spc="-1" dirty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Accidental </a:t>
            </a:r>
            <a:r>
              <a:rPr lang="en-US" sz="3200" b="1" strike="noStrike" cap="all" spc="-1" dirty="0" smtClean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complexity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1" name="Inhaltsplatzhalter 3"/>
          <p:cNvPicPr/>
          <p:nvPr/>
        </p:nvPicPr>
        <p:blipFill>
          <a:blip r:embed="rId3"/>
          <a:stretch/>
        </p:blipFill>
        <p:spPr>
          <a:xfrm>
            <a:off x="420840" y="1757520"/>
            <a:ext cx="4557240" cy="3526200"/>
          </a:xfrm>
          <a:prstGeom prst="rect">
            <a:avLst/>
          </a:prstGeom>
          <a:ln>
            <a:noFill/>
          </a:ln>
        </p:spPr>
      </p:pic>
      <p:sp>
        <p:nvSpPr>
          <p:cNvPr id="132" name="CustomShape 2"/>
          <p:cNvSpPr/>
          <p:nvPr/>
        </p:nvSpPr>
        <p:spPr>
          <a:xfrm>
            <a:off x="4676760" y="1628280"/>
            <a:ext cx="8131680" cy="3747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Unnötige Komplexität als Lösung für eim Problem. 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public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</a:t>
            </a: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interface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IConfiguration {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         </a:t>
            </a: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void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someMethod();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}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public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</a:t>
            </a: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abstract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</a:t>
            </a: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class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AbstractConfiguration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        </a:t>
            </a: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implements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IConfiguration { }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public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</a:t>
            </a: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class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ConfigurationImpl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        </a:t>
            </a: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extends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AbstractConfiguration {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     </a:t>
            </a: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public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</a:t>
            </a: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void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someMethod { </a:t>
            </a:r>
            <a:r>
              <a:rPr lang="en-US" sz="1800" b="0" strike="noStrike" spc="-1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/* code */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}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}</a:t>
            </a: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392760" y="498600"/>
            <a:ext cx="9600480" cy="620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3200" b="1" strike="noStrike" cap="all" spc="-1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Boat anchor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7" name="Inhaltsplatzhalter 3"/>
          <p:cNvPicPr/>
          <p:nvPr/>
        </p:nvPicPr>
        <p:blipFill>
          <a:blip r:embed="rId2"/>
          <a:stretch/>
        </p:blipFill>
        <p:spPr>
          <a:xfrm>
            <a:off x="392760" y="1710000"/>
            <a:ext cx="3199680" cy="4114080"/>
          </a:xfrm>
          <a:prstGeom prst="rect">
            <a:avLst/>
          </a:prstGeom>
          <a:ln>
            <a:noFill/>
          </a:ln>
        </p:spPr>
      </p:pic>
      <p:sp>
        <p:nvSpPr>
          <p:cNvPr id="138" name="CustomShape 2"/>
          <p:cNvSpPr/>
          <p:nvPr/>
        </p:nvSpPr>
        <p:spPr>
          <a:xfrm>
            <a:off x="4987800" y="1710000"/>
            <a:ext cx="6625800" cy="411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Festhalten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von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nicht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mehr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genutzten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Teilen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des Systems, die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nach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Optimierung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und Refactoring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übrig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geblieben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sind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Oft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bleiben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einige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Teile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des Codes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nach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dem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Refactoring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im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System,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auch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wenn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sie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nicht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mehr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verwendet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werden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Man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lässt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Teil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des Codes  „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für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die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Zukunft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“ , 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für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eventuelle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Nutzung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Dieser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Code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erschwert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nur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das System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ohne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praktischen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Wert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zu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haben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>
            <a:off x="428400" y="498600"/>
            <a:ext cx="9600480" cy="6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3200" b="1" strike="noStrike" cap="all" spc="-1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magic numbers 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0" name="Inhaltsplatzhalter 3"/>
          <p:cNvPicPr/>
          <p:nvPr/>
        </p:nvPicPr>
        <p:blipFill>
          <a:blip r:embed="rId2"/>
          <a:stretch/>
        </p:blipFill>
        <p:spPr>
          <a:xfrm>
            <a:off x="428400" y="1656720"/>
            <a:ext cx="3976920" cy="2810160"/>
          </a:xfrm>
          <a:prstGeom prst="rect">
            <a:avLst/>
          </a:prstGeom>
          <a:ln>
            <a:noFill/>
          </a:ln>
        </p:spPr>
      </p:pic>
      <p:sp>
        <p:nvSpPr>
          <p:cNvPr id="141" name="CustomShape 2"/>
          <p:cNvSpPr/>
          <p:nvPr/>
        </p:nvSpPr>
        <p:spPr>
          <a:xfrm>
            <a:off x="4819320" y="1656720"/>
            <a:ext cx="7433280" cy="265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Die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magische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Zahl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–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im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Code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verwendete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Konstante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</a:p>
          <a:p>
            <a:pPr>
              <a:lnSpc>
                <a:spcPct val="100000"/>
              </a:lnSpc>
            </a:pP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(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z.B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 -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Identifikationsdaten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), 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die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ohne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Kommentar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keinen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endParaRPr lang="en-US" sz="2000" b="0" strike="noStrike" spc="-1" dirty="0" smtClean="0">
              <a:solidFill>
                <a:srgbClr val="514A40"/>
              </a:solidFill>
              <a:uFill>
                <a:solidFill>
                  <a:srgbClr val="FFFFFF"/>
                </a:solidFill>
              </a:uFill>
              <a:latin typeface="Cambria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Sinn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ergibt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Die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Zahlen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tragen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keine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Semantik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Wenn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der Code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Zahlen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beinhaltet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, </a:t>
            </a: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deren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Bedeutung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nicht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endParaRPr lang="en-US" sz="2000" b="0" strike="noStrike" spc="-1" dirty="0" smtClean="0">
              <a:solidFill>
                <a:srgbClr val="514A40"/>
              </a:solidFill>
              <a:uFill>
                <a:solidFill>
                  <a:srgbClr val="FFFFFF"/>
                </a:solidFill>
              </a:uFill>
              <a:latin typeface="Cambria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offensichtlich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ist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, </a:t>
            </a: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dann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ist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das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sehr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schlecht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tf03031023</Template>
  <TotalTime>0</TotalTime>
  <Words>638</Words>
  <Application>Microsoft Office PowerPoint</Application>
  <PresentationFormat>Breitbild</PresentationFormat>
  <Paragraphs>164</Paragraphs>
  <Slides>22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22</vt:i4>
      </vt:variant>
    </vt:vector>
  </HeadingPairs>
  <TitlesOfParts>
    <vt:vector size="33" baseType="lpstr">
      <vt:lpstr>Arial</vt:lpstr>
      <vt:lpstr>Cambria</vt:lpstr>
      <vt:lpstr>Consolas</vt:lpstr>
      <vt:lpstr>Courier New</vt:lpstr>
      <vt:lpstr>DejaVu Sans</vt:lpstr>
      <vt:lpstr>Symbol</vt:lpstr>
      <vt:lpstr>Times New Roman</vt:lpstr>
      <vt:lpstr>Wingdings</vt:lpstr>
      <vt:lpstr>Office Theme</vt:lpstr>
      <vt:lpstr>Office Theme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Programmierungs-Anti-Pattern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Architektur- bzw. Entwurfs-Anti-Pattern </vt:lpstr>
      <vt:lpstr>PowerPoint-Präsentation</vt:lpstr>
      <vt:lpstr>PowerPoint-Präsentation</vt:lpstr>
      <vt:lpstr>  Organisations-, Management- bzw. Prozess-Anti-Pattern  </vt:lpstr>
      <vt:lpstr>PowerPoint-Präsentation</vt:lpstr>
      <vt:lpstr>Golden hammer</vt:lpstr>
      <vt:lpstr>Mushroom management </vt:lpstr>
      <vt:lpstr>single head of knowledge </vt:lpstr>
      <vt:lpstr>Danke für die aufmerksamkeit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TInf</dc:creator>
  <dc:description/>
  <cp:lastModifiedBy>TInf</cp:lastModifiedBy>
  <cp:revision>28</cp:revision>
  <dcterms:created xsi:type="dcterms:W3CDTF">2017-06-10T13:53:24Z</dcterms:created>
  <dcterms:modified xsi:type="dcterms:W3CDTF">2017-06-12T11:22:46Z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CampaignTags">
    <vt:lpwstr/>
  </property>
  <property fmtid="{D5CDD505-2E9C-101B-9397-08002B2CF9AE}" pid="4" name="CategoryTags">
    <vt:lpwstr/>
  </property>
  <property fmtid="{D5CDD505-2E9C-101B-9397-08002B2CF9AE}" pid="5" name="CategoryTagsTaxHTField0">
    <vt:lpwstr/>
  </property>
  <property fmtid="{D5CDD505-2E9C-101B-9397-08002B2CF9AE}" pid="6" name="ContentTypeId">
    <vt:lpwstr>0x01010037696D9D1D95EC45A9440548E782419D04008C4669C20C93454ABB50E332FADBDDBE</vt:lpwstr>
  </property>
  <property fmtid="{D5CDD505-2E9C-101B-9397-08002B2CF9AE}" pid="7" name="FeatureTags">
    <vt:lpwstr/>
  </property>
  <property fmtid="{D5CDD505-2E9C-101B-9397-08002B2CF9AE}" pid="8" name="HiddenCategoryTags">
    <vt:lpwstr/>
  </property>
  <property fmtid="{D5CDD505-2E9C-101B-9397-08002B2CF9AE}" pid="9" name="HiddenCategoryTagsTaxHTField0">
    <vt:lpwstr/>
  </property>
  <property fmtid="{D5CDD505-2E9C-101B-9397-08002B2CF9AE}" pid="10" name="HiddenSlides">
    <vt:i4>0</vt:i4>
  </property>
  <property fmtid="{D5CDD505-2E9C-101B-9397-08002B2CF9AE}" pid="11" name="HyperlinksChanged">
    <vt:bool>false</vt:bool>
  </property>
  <property fmtid="{D5CDD505-2E9C-101B-9397-08002B2CF9AE}" pid="12" name="InternalTags">
    <vt:lpwstr/>
  </property>
  <property fmtid="{D5CDD505-2E9C-101B-9397-08002B2CF9AE}" pid="13" name="LinksUpToDate">
    <vt:bool>false</vt:bool>
  </property>
  <property fmtid="{D5CDD505-2E9C-101B-9397-08002B2CF9AE}" pid="14" name="LocMarketGroupTiers">
    <vt:lpwstr/>
  </property>
  <property fmtid="{D5CDD505-2E9C-101B-9397-08002B2CF9AE}" pid="15" name="LocalizationTags">
    <vt:lpwstr/>
  </property>
  <property fmtid="{D5CDD505-2E9C-101B-9397-08002B2CF9AE}" pid="16" name="MMClips">
    <vt:i4>0</vt:i4>
  </property>
  <property fmtid="{D5CDD505-2E9C-101B-9397-08002B2CF9AE}" pid="17" name="Notes">
    <vt:i4>7</vt:i4>
  </property>
  <property fmtid="{D5CDD505-2E9C-101B-9397-08002B2CF9AE}" pid="18" name="PresentationFormat">
    <vt:lpwstr>Breitbild</vt:lpwstr>
  </property>
  <property fmtid="{D5CDD505-2E9C-101B-9397-08002B2CF9AE}" pid="19" name="ScaleCrop">
    <vt:bool>false</vt:bool>
  </property>
  <property fmtid="{D5CDD505-2E9C-101B-9397-08002B2CF9AE}" pid="20" name="ScenarioTags">
    <vt:lpwstr/>
  </property>
  <property fmtid="{D5CDD505-2E9C-101B-9397-08002B2CF9AE}" pid="21" name="ShareDoc">
    <vt:bool>false</vt:bool>
  </property>
  <property fmtid="{D5CDD505-2E9C-101B-9397-08002B2CF9AE}" pid="22" name="Slides">
    <vt:i4>15</vt:i4>
  </property>
</Properties>
</file>